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15"/>
  </p:notesMasterIdLst>
  <p:sldIdLst>
    <p:sldId id="257" r:id="rId2"/>
    <p:sldId id="269" r:id="rId3"/>
    <p:sldId id="283" r:id="rId4"/>
    <p:sldId id="284" r:id="rId5"/>
    <p:sldId id="274" r:id="rId6"/>
    <p:sldId id="275" r:id="rId7"/>
    <p:sldId id="276" r:id="rId8"/>
    <p:sldId id="277" r:id="rId9"/>
    <p:sldId id="278" r:id="rId10"/>
    <p:sldId id="280" r:id="rId11"/>
    <p:sldId id="270" r:id="rId12"/>
    <p:sldId id="281" r:id="rId13"/>
    <p:sldId id="282" r:id="rId14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1658" autoAdjust="0"/>
  </p:normalViewPr>
  <p:slideViewPr>
    <p:cSldViewPr>
      <p:cViewPr>
        <p:scale>
          <a:sx n="75" d="100"/>
          <a:sy n="75" d="100"/>
        </p:scale>
        <p:origin x="-81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B76DB8C2-1DCC-41BD-AC95-A74574629843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2714C2A-7E54-4C9E-A1AC-A6FAAB6D6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79887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7C2CE-9C3C-447D-8CD9-DE42C3B9832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2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>
            <a:spLocks noChangeArrowheads="1"/>
          </p:cNvSpPr>
          <p:nvPr userDrawn="1"/>
        </p:nvSpPr>
        <p:spPr bwMode="auto">
          <a:xfrm>
            <a:off x="8610600" y="6564317"/>
            <a:ext cx="533400" cy="287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657D610B-3E95-46FD-AD8C-32321A0A75ED}" type="slidenum">
              <a:rPr lang="en-US" sz="1400">
                <a:solidFill>
                  <a:srgbClr val="000000"/>
                </a:solidFill>
                <a:ea typeface="ＭＳ Ｐゴシック" pitchFamily="-65" charset="-128"/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8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>
              <a:solidFill>
                <a:srgbClr val="000000"/>
              </a:solidFill>
              <a:ea typeface="ＭＳ Ｐゴシック" pitchFamily="-65" charset="-128"/>
            </a:endParaRPr>
          </a:p>
        </p:txBody>
      </p:sp>
      <p:pic>
        <p:nvPicPr>
          <p:cNvPr id="9" name="Picture 39" descr="vtlogowhit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76204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143000" y="2130429"/>
            <a:ext cx="6781800" cy="841375"/>
          </a:xfrm>
        </p:spPr>
        <p:txBody>
          <a:bodyPr wrap="none"/>
          <a:lstStyle>
            <a:lvl1pPr>
              <a:defRPr>
                <a:solidFill>
                  <a:srgbClr val="AC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 b="1"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Rectangle 40"/>
          <p:cNvSpPr>
            <a:spLocks noChangeArrowheads="1"/>
          </p:cNvSpPr>
          <p:nvPr userDrawn="1"/>
        </p:nvSpPr>
        <p:spPr bwMode="auto">
          <a:xfrm>
            <a:off x="0" y="6477000"/>
            <a:ext cx="8458200" cy="381000"/>
          </a:xfrm>
          <a:prstGeom prst="rect">
            <a:avLst/>
          </a:prstGeom>
          <a:gradFill rotWithShape="1">
            <a:gsLst>
              <a:gs pos="0">
                <a:srgbClr val="660000"/>
              </a:gs>
              <a:gs pos="100000">
                <a:schemeClr val="bg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9900"/>
                </a:solidFill>
                <a:latin typeface="Arial Unicode MS" pitchFamily="34" charset="-128"/>
                <a:ea typeface="ＭＳ Ｐゴシック" pitchFamily="-65" charset="-128"/>
              </a:rPr>
              <a:t>Unitized Structures Group</a:t>
            </a:r>
            <a:r>
              <a:rPr lang="en-US" sz="1400" dirty="0">
                <a:solidFill>
                  <a:srgbClr val="000000"/>
                </a:solidFill>
                <a:ea typeface="ＭＳ Ｐゴシック" pitchFamily="-65" charset="-128"/>
              </a:rPr>
              <a:t>                Multidisciplinary Analysis &amp; Design Center for Advanced Vehicles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32" y="1889"/>
            <a:ext cx="1241618" cy="6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49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8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0975" y="76202"/>
            <a:ext cx="2019300" cy="3821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5" y="76202"/>
            <a:ext cx="5910262" cy="3821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5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0"/>
            <a:ext cx="6096000" cy="523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823917"/>
            <a:ext cx="8382000" cy="4891087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2778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5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92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925" y="28579"/>
            <a:ext cx="6096000" cy="523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79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15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1444625"/>
            <a:ext cx="3963987" cy="245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702" y="1444625"/>
            <a:ext cx="3965575" cy="245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76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80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476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40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Rectangle 38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0"/>
            <a:ext cx="6096000" cy="523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23917"/>
            <a:ext cx="8382000" cy="4891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8610600" y="6564317"/>
            <a:ext cx="533400" cy="287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A4049F22-B532-4360-B2A3-52B9A1C75D4B}" type="slidenum">
              <a:rPr lang="en-US" sz="1400">
                <a:solidFill>
                  <a:srgbClr val="000000"/>
                </a:solidFill>
                <a:ea typeface="ＭＳ Ｐゴシック" pitchFamily="-65" charset="-128"/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ＭＳ Ｐゴシック" pitchFamily="-65" charset="-128"/>
            </a:endParaRPr>
          </a:p>
        </p:txBody>
      </p:sp>
      <p:pic>
        <p:nvPicPr>
          <p:cNvPr id="7175" name="Picture 34" descr="vtlogowhite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76204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36" name="Rectangle 40"/>
          <p:cNvSpPr>
            <a:spLocks noChangeArrowheads="1"/>
          </p:cNvSpPr>
          <p:nvPr/>
        </p:nvSpPr>
        <p:spPr bwMode="auto">
          <a:xfrm>
            <a:off x="0" y="6477000"/>
            <a:ext cx="8458200" cy="381000"/>
          </a:xfrm>
          <a:prstGeom prst="rect">
            <a:avLst/>
          </a:prstGeom>
          <a:gradFill rotWithShape="1">
            <a:gsLst>
              <a:gs pos="0">
                <a:srgbClr val="660000"/>
              </a:gs>
              <a:gs pos="100000">
                <a:schemeClr val="bg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9900"/>
                </a:solidFill>
                <a:latin typeface="Arial Unicode MS" pitchFamily="34" charset="-128"/>
                <a:ea typeface="ＭＳ Ｐゴシック" pitchFamily="-65" charset="-128"/>
              </a:rPr>
              <a:t>Unitized Structures Group</a:t>
            </a:r>
            <a:r>
              <a:rPr lang="en-US" sz="1400" dirty="0">
                <a:solidFill>
                  <a:srgbClr val="000000"/>
                </a:solidFill>
                <a:ea typeface="ＭＳ Ｐゴシック" pitchFamily="-65" charset="-128"/>
              </a:rPr>
              <a:t>                Multidisciplinary Analysis &amp; Design Center for Advanced Vehicles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32" y="1889"/>
            <a:ext cx="1241618" cy="6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4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6pPr>
      <a:lvl7pPr marL="9144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7pPr>
      <a:lvl8pPr marL="13716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8pPr>
      <a:lvl9pPr marL="18288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2800">
          <a:solidFill>
            <a:srgbClr val="3366FF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054" y="1371600"/>
            <a:ext cx="7800449" cy="1066800"/>
          </a:xfrm>
        </p:spPr>
        <p:txBody>
          <a:bodyPr/>
          <a:lstStyle/>
          <a:p>
            <a:r>
              <a:rPr lang="en-US" dirty="0" smtClean="0"/>
              <a:t>VT Updated Slides for PAAW Project</a:t>
            </a:r>
            <a:endParaRPr lang="en-US" b="0" i="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705517" y="2514600"/>
            <a:ext cx="7675817" cy="1925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2" charset="2"/>
              <a:buChar char="Ø"/>
              <a:defRPr sz="2800">
                <a:solidFill>
                  <a:srgbClr val="0000FF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-65" charset="2"/>
              <a:buChar char="Ø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-65" charset="2"/>
              <a:buChar char="Ø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-65" charset="2"/>
              <a:buChar char="Ø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-65" charset="2"/>
              <a:buChar char="Ø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0000CC"/>
                </a:solidFill>
              </a:rPr>
              <a:t>Rakesh </a:t>
            </a:r>
            <a:r>
              <a:rPr lang="en-US" sz="2000" b="1" dirty="0">
                <a:solidFill>
                  <a:srgbClr val="0000CC"/>
                </a:solidFill>
              </a:rPr>
              <a:t>K. </a:t>
            </a:r>
            <a:r>
              <a:rPr lang="en-US" sz="2000" b="1" dirty="0" err="1">
                <a:solidFill>
                  <a:srgbClr val="0000CC"/>
                </a:solidFill>
              </a:rPr>
              <a:t>Kapania</a:t>
            </a:r>
            <a:endParaRPr lang="en-US" sz="1800" b="1" dirty="0">
              <a:solidFill>
                <a:srgbClr val="0000CC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Mitchell Professor of Aerospace and Ocean </a:t>
            </a:r>
            <a:r>
              <a:rPr lang="en-US" sz="1800" b="1" dirty="0" smtClean="0">
                <a:solidFill>
                  <a:srgbClr val="000000"/>
                </a:solidFill>
              </a:rPr>
              <a:t>Engineering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1800" b="1" dirty="0">
                <a:solidFill>
                  <a:srgbClr val="0000CC"/>
                </a:solidFill>
              </a:rPr>
              <a:t>Wei Zhao</a:t>
            </a:r>
          </a:p>
          <a:p>
            <a:pPr algn="ctr">
              <a:buFont typeface="Wingdings" pitchFamily="2" charset="2"/>
              <a:buNone/>
            </a:pPr>
            <a:r>
              <a:rPr lang="en-US" sz="1800" b="1" dirty="0" err="1" smtClean="0">
                <a:solidFill>
                  <a:srgbClr val="0000CC"/>
                </a:solidFill>
              </a:rPr>
              <a:t>Rikin</a:t>
            </a:r>
            <a:r>
              <a:rPr lang="en-US" sz="1800" b="1" dirty="0" smtClean="0">
                <a:solidFill>
                  <a:srgbClr val="0000CC"/>
                </a:solidFill>
              </a:rPr>
              <a:t> Gupta</a:t>
            </a:r>
            <a:endParaRPr lang="en-US" sz="1800" b="1" dirty="0">
              <a:solidFill>
                <a:srgbClr val="0000CC"/>
              </a:solidFill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rgbClr val="0000CC"/>
                </a:solidFill>
              </a:rPr>
              <a:t>Neeharika</a:t>
            </a:r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b="1" dirty="0" err="1">
                <a:solidFill>
                  <a:srgbClr val="0000CC"/>
                </a:solidFill>
              </a:rPr>
              <a:t>Muthirevula</a:t>
            </a:r>
            <a:endParaRPr lang="en-US" sz="1800" b="1" dirty="0">
              <a:solidFill>
                <a:srgbClr val="0000CC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March 19, 2015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1600" b="1" dirty="0">
                <a:solidFill>
                  <a:srgbClr val="800000"/>
                </a:solidFill>
              </a:rPr>
              <a:t>Multidisciplinary Analysis and Design Center for Advanced Vehicles </a:t>
            </a:r>
            <a:br>
              <a:rPr lang="en-US" sz="1600" b="1" dirty="0">
                <a:solidFill>
                  <a:srgbClr val="800000"/>
                </a:solidFill>
              </a:rPr>
            </a:br>
            <a:r>
              <a:rPr lang="en-US" sz="1600" b="1" dirty="0">
                <a:solidFill>
                  <a:srgbClr val="800000"/>
                </a:solidFill>
              </a:rPr>
              <a:t>Virginia Polytechnic Institute and State University</a:t>
            </a:r>
            <a:br>
              <a:rPr lang="en-US" sz="1600" b="1" dirty="0">
                <a:solidFill>
                  <a:srgbClr val="800000"/>
                </a:solidFill>
              </a:rPr>
            </a:br>
            <a:r>
              <a:rPr lang="en-US" sz="1600" b="1" dirty="0">
                <a:solidFill>
                  <a:srgbClr val="800000"/>
                </a:solidFill>
              </a:rPr>
              <a:t>Blacksburg, VA 24061-0203</a:t>
            </a:r>
          </a:p>
        </p:txBody>
      </p:sp>
    </p:spTree>
    <p:extLst>
      <p:ext uri="{BB962C8B-B14F-4D97-AF65-F5344CB8AC3E}">
        <p14:creationId xmlns:p14="http://schemas.microsoft.com/office/powerpoint/2010/main" val="365822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ASM Bending Mode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1" y="4040289"/>
            <a:ext cx="8550478" cy="2406754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9" y="943972"/>
            <a:ext cx="3896528" cy="2779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7" y="755674"/>
            <a:ext cx="5096215" cy="3171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0743" y="2879585"/>
            <a:ext cx="359540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2nd  Anti-Symmetric Bending (ASB)</a:t>
            </a:r>
          </a:p>
          <a:p>
            <a:r>
              <a:rPr lang="en-US" dirty="0" smtClean="0"/>
              <a:t>29.27 </a:t>
            </a:r>
            <a:r>
              <a:rPr lang="en-US" dirty="0"/>
              <a:t>Hz</a:t>
            </a:r>
          </a:p>
          <a:p>
            <a:r>
              <a:rPr lang="en-US" dirty="0" smtClean="0"/>
              <a:t>(BFF: ASB&amp; 28.60 </a:t>
            </a:r>
            <a:r>
              <a:rPr lang="en-US" dirty="0"/>
              <a:t>Hz)</a:t>
            </a:r>
          </a:p>
        </p:txBody>
      </p:sp>
    </p:spTree>
    <p:extLst>
      <p:ext uri="{BB962C8B-B14F-4D97-AF65-F5344CB8AC3E}">
        <p14:creationId xmlns:p14="http://schemas.microsoft.com/office/powerpoint/2010/main" val="125022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Rigid modes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831112"/>
            <a:ext cx="3107001" cy="155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08" y="829340"/>
            <a:ext cx="3026950" cy="150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35" y="819815"/>
            <a:ext cx="3024165" cy="1507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325" y="2556781"/>
            <a:ext cx="18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Mode 1</a:t>
            </a:r>
          </a:p>
          <a:p>
            <a:pPr algn="ctr"/>
            <a:r>
              <a:rPr lang="en-US" sz="1400" dirty="0" smtClean="0"/>
              <a:t>Rigid translational motion along x-axis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781150" y="2619847"/>
            <a:ext cx="165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3</a:t>
            </a:r>
          </a:p>
          <a:p>
            <a:pPr algn="ctr"/>
            <a:r>
              <a:rPr lang="en-US" dirty="0" smtClean="0"/>
              <a:t>Plunge mode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" y="3704738"/>
            <a:ext cx="2967227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2260" y="55626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4</a:t>
            </a:r>
          </a:p>
          <a:p>
            <a:pPr algn="ctr"/>
            <a:r>
              <a:rPr lang="en-US" dirty="0" smtClean="0"/>
              <a:t>Roll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08" y="3704738"/>
            <a:ext cx="2972816" cy="1463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58" y="3704738"/>
            <a:ext cx="2954021" cy="14630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57600" y="555624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5</a:t>
            </a:r>
          </a:p>
          <a:p>
            <a:pPr algn="ctr"/>
            <a:r>
              <a:rPr lang="en-US" dirty="0" smtClean="0"/>
              <a:t>Pitch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46117" y="56388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6</a:t>
            </a:r>
          </a:p>
          <a:p>
            <a:pPr algn="ctr"/>
            <a:r>
              <a:rPr lang="en-US" dirty="0" smtClean="0"/>
              <a:t>Yaw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30600" y="2527514"/>
            <a:ext cx="18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Mode 2</a:t>
            </a:r>
          </a:p>
          <a:p>
            <a:pPr algn="ctr"/>
            <a:r>
              <a:rPr lang="en-US" sz="1400" dirty="0" smtClean="0"/>
              <a:t>Rigid translational motion along y-axis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344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Uncertainties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714" y="3462110"/>
            <a:ext cx="8382000" cy="3000375"/>
          </a:xfrm>
        </p:spPr>
        <p:txBody>
          <a:bodyPr/>
          <a:lstStyle/>
          <a:p>
            <a:r>
              <a:rPr lang="en-US" sz="2000" dirty="0" smtClean="0">
                <a:solidFill>
                  <a:srgbClr val="000099"/>
                </a:solidFill>
              </a:rPr>
              <a:t>Uncertainties in current FEM:</a:t>
            </a:r>
          </a:p>
          <a:p>
            <a:pPr lvl="1"/>
            <a:r>
              <a:rPr lang="en-US" sz="1600" dirty="0" smtClean="0"/>
              <a:t>Material and beam/rod properties for stiffened members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Equivalent values for material properties and beam properties based on predicted data(carbon fiber sandwiches for all panels 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Point mass distributions and their locations in fuselage</a:t>
            </a:r>
          </a:p>
          <a:p>
            <a:pPr lvl="1"/>
            <a:endParaRPr lang="en-US" sz="1600" dirty="0" smtClean="0"/>
          </a:p>
          <a:p>
            <a:r>
              <a:rPr lang="en-US" sz="2000" dirty="0" smtClean="0">
                <a:solidFill>
                  <a:srgbClr val="000099"/>
                </a:solidFill>
              </a:rPr>
              <a:t>GVT data needed for model update to reflect the real mAEWing1 modeling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19125"/>
            <a:ext cx="7563305" cy="28578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 rot="1654384">
            <a:off x="2568707" y="1261763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 rot="2055449">
            <a:off x="2082429" y="1484448"/>
            <a:ext cx="914400" cy="27660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 rot="1047840">
            <a:off x="2833250" y="1677649"/>
            <a:ext cx="882414" cy="36816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529156" y="2316639"/>
            <a:ext cx="1936032" cy="5704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>
                <a:latin typeface="Arial" pitchFamily="-65" charset="0"/>
              </a:rPr>
              <a:t>Assumed Stiffened members properties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2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rgbClr val="000099"/>
                </a:solidFill>
              </a:rPr>
              <a:t>Mimic CAD model of mAEWing1 for FEM, current FEM version represents the accurate locations of components except those in the fuselage.</a:t>
            </a:r>
          </a:p>
          <a:p>
            <a:endParaRPr lang="en-US" sz="2400" b="1" dirty="0" smtClean="0">
              <a:solidFill>
                <a:srgbClr val="000099"/>
              </a:solidFill>
            </a:endParaRPr>
          </a:p>
          <a:p>
            <a:r>
              <a:rPr lang="en-US" sz="2400" b="1" dirty="0" err="1" smtClean="0">
                <a:solidFill>
                  <a:srgbClr val="000099"/>
                </a:solidFill>
              </a:rPr>
              <a:t>mAEWing</a:t>
            </a:r>
            <a:r>
              <a:rPr lang="en-US" sz="2400" b="1" dirty="0" smtClean="0">
                <a:solidFill>
                  <a:srgbClr val="000099"/>
                </a:solidFill>
              </a:rPr>
              <a:t> </a:t>
            </a:r>
            <a:r>
              <a:rPr lang="en-US" sz="2400" b="1" dirty="0">
                <a:solidFill>
                  <a:srgbClr val="000099"/>
                </a:solidFill>
              </a:rPr>
              <a:t>FEM v1.0 </a:t>
            </a:r>
            <a:r>
              <a:rPr lang="en-US" sz="2400" b="1" dirty="0" smtClean="0">
                <a:solidFill>
                  <a:srgbClr val="000099"/>
                </a:solidFill>
              </a:rPr>
              <a:t>subjected </a:t>
            </a:r>
            <a:r>
              <a:rPr lang="en-US" sz="2400" b="1" dirty="0">
                <a:solidFill>
                  <a:srgbClr val="000099"/>
                </a:solidFill>
              </a:rPr>
              <a:t>to change based on </a:t>
            </a:r>
            <a:r>
              <a:rPr lang="en-US" sz="2400" b="1" dirty="0" smtClean="0">
                <a:solidFill>
                  <a:srgbClr val="000099"/>
                </a:solidFill>
              </a:rPr>
              <a:t>mode updating</a:t>
            </a:r>
          </a:p>
          <a:p>
            <a:endParaRPr lang="en-US" sz="2400" b="1" dirty="0">
              <a:solidFill>
                <a:srgbClr val="000099"/>
              </a:solidFill>
            </a:endParaRPr>
          </a:p>
          <a:p>
            <a:r>
              <a:rPr lang="en-US" sz="2400" b="1" dirty="0" smtClean="0">
                <a:solidFill>
                  <a:srgbClr val="000099"/>
                </a:solidFill>
              </a:rPr>
              <a:t>Deliver </a:t>
            </a:r>
            <a:r>
              <a:rPr lang="en-US" sz="2400" b="1" dirty="0">
                <a:solidFill>
                  <a:srgbClr val="000099"/>
                </a:solidFill>
              </a:rPr>
              <a:t>to </a:t>
            </a:r>
            <a:r>
              <a:rPr lang="en-US" sz="2400" b="1" dirty="0" err="1">
                <a:solidFill>
                  <a:srgbClr val="000099"/>
                </a:solidFill>
              </a:rPr>
              <a:t>CMSoft</a:t>
            </a:r>
            <a:r>
              <a:rPr lang="en-US" sz="2400" b="1" dirty="0">
                <a:solidFill>
                  <a:srgbClr val="000099"/>
                </a:solidFill>
              </a:rPr>
              <a:t> for CSD/CFD flutter analysis</a:t>
            </a:r>
            <a:r>
              <a:rPr lang="en-US" sz="2400" b="1" dirty="0" smtClean="0">
                <a:solidFill>
                  <a:srgbClr val="000099"/>
                </a:solidFill>
              </a:rPr>
              <a:t>?</a:t>
            </a:r>
          </a:p>
          <a:p>
            <a:endParaRPr lang="en-US" sz="2400" b="1" dirty="0">
              <a:solidFill>
                <a:srgbClr val="000099"/>
              </a:solidFill>
            </a:endParaRPr>
          </a:p>
          <a:p>
            <a:r>
              <a:rPr lang="en-US" sz="2400" b="1" dirty="0">
                <a:solidFill>
                  <a:srgbClr val="000099"/>
                </a:solidFill>
              </a:rPr>
              <a:t>Comments and Questions?</a:t>
            </a:r>
          </a:p>
          <a:p>
            <a:endParaRPr lang="en-US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7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400" y="123825"/>
            <a:ext cx="6705600" cy="523875"/>
          </a:xfrm>
        </p:spPr>
        <p:txBody>
          <a:bodyPr/>
          <a:lstStyle/>
          <a:p>
            <a:r>
              <a:rPr lang="en-US" sz="2400" dirty="0" smtClean="0"/>
              <a:t>mAEWing1 FEM v1.0 and Mass estimates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781800" y="19812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mAEWing1</a:t>
            </a:r>
          </a:p>
          <a:p>
            <a:pPr algn="ctr"/>
            <a:r>
              <a:rPr lang="en-US" dirty="0" smtClean="0"/>
              <a:t>NASTRAN</a:t>
            </a:r>
          </a:p>
          <a:p>
            <a:pPr algn="ctr"/>
            <a:r>
              <a:rPr lang="en-US" dirty="0" smtClean="0"/>
              <a:t>Beam-rod FEM v1.0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388367"/>
              </p:ext>
            </p:extLst>
          </p:nvPr>
        </p:nvGraphicFramePr>
        <p:xfrm>
          <a:off x="5313945" y="4055896"/>
          <a:ext cx="3762375" cy="2175208"/>
        </p:xfrm>
        <a:graphic>
          <a:graphicData uri="http://schemas.openxmlformats.org/drawingml/2006/table">
            <a:tbl>
              <a:tblPr firstRow="1" firstCol="1" bandRow="1"/>
              <a:tblGrid>
                <a:gridCol w="2028825"/>
                <a:gridCol w="971550"/>
                <a:gridCol w="762000"/>
              </a:tblGrid>
              <a:tr h="53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Property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mAEWing1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BFF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weight, </a:t>
                      </a:r>
                      <a:r>
                        <a:rPr lang="en-US" sz="1400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lb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12.022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11.99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0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C.G. location (From nose), </a:t>
                      </a:r>
                      <a:r>
                        <a:rPr lang="en-US" sz="14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inches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24.998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23.29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8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>
                          <a:effectLst/>
                          <a:latin typeface="Calibri"/>
                          <a:ea typeface="Calibri"/>
                          <a:cs typeface="Times New Roman"/>
                        </a:rPr>
                        <a:t>Pitching moment of inertia, Iyy, lb-in^2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1126.22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1245.83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Rolling moment of inertia, </a:t>
                      </a:r>
                      <a:r>
                        <a:rPr lang="en-US" sz="1400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Ixx</a:t>
                      </a:r>
                      <a:r>
                        <a:rPr lang="en-US" sz="14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, lb-in^2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9595.70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8529.45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9" descr="SolidWorks Education Edition - Instructional Use Only - [mAEWing1.SLDASM *]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37543" r="9167" b="20935"/>
          <a:stretch/>
        </p:blipFill>
        <p:spPr>
          <a:xfrm>
            <a:off x="19050" y="4267200"/>
            <a:ext cx="5259410" cy="2132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07" y="4419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CAD model of mAEWing1 provided by UMN</a:t>
            </a:r>
            <a:endParaRPr lang="en-US" sz="1400" dirty="0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714581"/>
            <a:ext cx="6791371" cy="32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656651"/>
              </p:ext>
            </p:extLst>
          </p:nvPr>
        </p:nvGraphicFramePr>
        <p:xfrm>
          <a:off x="152400" y="685800"/>
          <a:ext cx="8686799" cy="24619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617"/>
                <a:gridCol w="1368863"/>
                <a:gridCol w="1240971"/>
                <a:gridCol w="1406434"/>
                <a:gridCol w="1158240"/>
                <a:gridCol w="1406434"/>
                <a:gridCol w="1158240"/>
              </a:tblGrid>
              <a:tr h="493403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EI</a:t>
                      </a:r>
                      <a:r>
                        <a:rPr lang="en-US" sz="1200" baseline="0" dirty="0" smtClean="0"/>
                        <a:t> (lb-in^2)</a:t>
                      </a:r>
                      <a:endParaRPr lang="en-US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 (psi)</a:t>
                      </a:r>
                      <a:endParaRPr lang="en-US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Ixx</a:t>
                      </a:r>
                      <a:r>
                        <a:rPr lang="en-US" sz="1200" dirty="0" smtClean="0"/>
                        <a:t>(out-of-plane) (in^4)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Izz</a:t>
                      </a:r>
                      <a:r>
                        <a:rPr lang="en-US" sz="1200" dirty="0" smtClean="0"/>
                        <a:t>(in-plane)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GJ </a:t>
                      </a:r>
                      <a:r>
                        <a:rPr lang="en-US" sz="1200" baseline="0" dirty="0" smtClean="0"/>
                        <a:t>(lb-in^2)</a:t>
                      </a:r>
                      <a:endParaRPr lang="en-US" sz="1200" dirty="0" smtClean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 (psi)</a:t>
                      </a:r>
                      <a:endParaRPr lang="en-US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590196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Predicted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Spar</a:t>
                      </a:r>
                    </a:p>
                    <a:p>
                      <a:pPr algn="ctr"/>
                      <a:r>
                        <a:rPr lang="en-US" sz="1200" dirty="0" smtClean="0"/>
                        <a:t>Properties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3.3948E+04</a:t>
                      </a:r>
                    </a:p>
                    <a:p>
                      <a:pPr algn="ctr"/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(97.43 N-m^2)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6.6601E+06</a:t>
                      </a:r>
                    </a:p>
                    <a:p>
                      <a:pPr algn="ctr"/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(45.92GPa)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5.097E-3</a:t>
                      </a:r>
                    </a:p>
                    <a:p>
                      <a:pPr algn="ctr"/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( 2.12E-9 m^4)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Assume</a:t>
                      </a:r>
                    </a:p>
                    <a:p>
                      <a:pPr algn="ctr"/>
                      <a:r>
                        <a:rPr lang="en-US" sz="1200" dirty="0" smtClean="0"/>
                        <a:t>300 </a:t>
                      </a:r>
                      <a:r>
                        <a:rPr lang="en-US" sz="1200" dirty="0" err="1" smtClean="0"/>
                        <a:t>Ixx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2.0603E+04</a:t>
                      </a:r>
                    </a:p>
                    <a:p>
                      <a:pPr algn="ctr"/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( 59.13 N-m^2)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1.2518E+06</a:t>
                      </a:r>
                    </a:p>
                    <a:p>
                      <a:pPr algn="ctr"/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(8.63 </a:t>
                      </a:r>
                      <a:r>
                        <a:rPr lang="en-US" sz="1200" dirty="0" err="1" smtClean="0"/>
                        <a:t>GPa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 anchor="ctr"/>
                </a:tc>
              </a:tr>
              <a:tr h="688404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 (in^4)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Cross</a:t>
                      </a: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</a:rPr>
                        <a:t> sectional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(in^2)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Density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</a:rPr>
                        <a:t>lb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/in^3)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590196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1.646E-2 </a:t>
                      </a:r>
                    </a:p>
                    <a:p>
                      <a:pPr algn="ctr"/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(6.85E-9</a:t>
                      </a:r>
                      <a:r>
                        <a:rPr lang="en-US" sz="1200" baseline="0" dirty="0" smtClean="0"/>
                        <a:t> m^4)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2.7’’*0.45’’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0.05257</a:t>
                      </a:r>
                    </a:p>
                    <a:p>
                      <a:pPr algn="ctr"/>
                      <a:endParaRPr lang="en-US" sz="1200" b="1" dirty="0" smtClean="0"/>
                    </a:p>
                    <a:p>
                      <a:pPr algn="ctr"/>
                      <a:r>
                        <a:rPr lang="en-US" sz="1200" b="1" dirty="0" smtClean="0"/>
                        <a:t>(1450kg/m^3)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68628"/>
              </p:ext>
            </p:extLst>
          </p:nvPr>
        </p:nvGraphicFramePr>
        <p:xfrm>
          <a:off x="293461" y="4038600"/>
          <a:ext cx="8534400" cy="2103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4531"/>
                <a:gridCol w="1341969"/>
                <a:gridCol w="1236941"/>
                <a:gridCol w="1277659"/>
                <a:gridCol w="1143000"/>
                <a:gridCol w="1295400"/>
                <a:gridCol w="1104900"/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Component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Actuators</a:t>
                      </a:r>
                    </a:p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Futaba S9254 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Flight</a:t>
                      </a:r>
                      <a:r>
                        <a:rPr lang="en-US" baseline="0" dirty="0" smtClean="0"/>
                        <a:t> computer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 motor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Winglet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Servos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</a:tr>
              <a:tr h="4959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0.126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0.513lb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lb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0.441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0.1102 </a:t>
                      </a:r>
                      <a:r>
                        <a:rPr lang="en-US" dirty="0" err="1" smtClean="0"/>
                        <a:t>lb</a:t>
                      </a:r>
                      <a:r>
                        <a:rPr lang="en-US" dirty="0" smtClean="0"/>
                        <a:t> with 2.7’’ offset to 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0.02205 </a:t>
                      </a:r>
                      <a:r>
                        <a:rPr lang="en-US" dirty="0" err="1" smtClean="0"/>
                        <a:t>lb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808073"/>
              </p:ext>
            </p:extLst>
          </p:nvPr>
        </p:nvGraphicFramePr>
        <p:xfrm>
          <a:off x="1524000" y="3200400"/>
          <a:ext cx="6096000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Density, </a:t>
                      </a:r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lb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/in^3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XPS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0.0015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7175" y="6219825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CG locations of these components are calculated in SolidWorks, they could not match with real data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14462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9" y="799861"/>
            <a:ext cx="4234131" cy="281638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66925" y="28579"/>
            <a:ext cx="6096000" cy="523875"/>
          </a:xfrm>
        </p:spPr>
        <p:txBody>
          <a:bodyPr/>
          <a:lstStyle/>
          <a:p>
            <a:r>
              <a:rPr lang="en-US" dirty="0" smtClean="0"/>
              <a:t>Rigid plunge mode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9966" y="2895546"/>
            <a:ext cx="25257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 smtClean="0"/>
              <a:t>Rigid plunge mode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791028"/>
            <a:ext cx="4369771" cy="2798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9311" y="2912369"/>
            <a:ext cx="25257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 smtClean="0"/>
              <a:t>Rigid Roll mode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2" y="3638017"/>
            <a:ext cx="4599860" cy="27886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0" y="5710611"/>
            <a:ext cx="25257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 smtClean="0"/>
              <a:t>Rigid pitch mode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7940" y="3999750"/>
            <a:ext cx="3604260" cy="235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6 Rigid modes obtained from NASTRAN are orthogonal and normalized to system mass matrix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NASTRAN only spline rigid DOFs including plunge mode, roll mode and pitch mode to the aerodynamic panels</a:t>
            </a:r>
          </a:p>
        </p:txBody>
      </p:sp>
    </p:spTree>
    <p:extLst>
      <p:ext uri="{BB962C8B-B14F-4D97-AF65-F5344CB8AC3E}">
        <p14:creationId xmlns:p14="http://schemas.microsoft.com/office/powerpoint/2010/main" val="22821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Sym</a:t>
            </a:r>
            <a:r>
              <a:rPr lang="en-US" dirty="0" smtClean="0"/>
              <a:t> Bending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85800"/>
            <a:ext cx="5161550" cy="3088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0335" y="2915244"/>
            <a:ext cx="305618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/>
              <a:t>1st Symmetric Bending (SB)</a:t>
            </a:r>
          </a:p>
          <a:p>
            <a:r>
              <a:rPr lang="en-US" b="1" dirty="0" smtClean="0"/>
              <a:t>5.492 </a:t>
            </a:r>
            <a:r>
              <a:rPr lang="en-US" b="1" dirty="0"/>
              <a:t>Hz</a:t>
            </a:r>
          </a:p>
          <a:p>
            <a:r>
              <a:rPr lang="en-US" b="1" dirty="0" smtClean="0"/>
              <a:t>(BFF: SB&amp; 5.67 </a:t>
            </a:r>
            <a:r>
              <a:rPr lang="en-US" b="1" dirty="0"/>
              <a:t>Hz)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3" y="3926771"/>
            <a:ext cx="8564611" cy="2422923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41" y="954865"/>
            <a:ext cx="3779687" cy="267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AS Bending Mode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4" y="758952"/>
            <a:ext cx="3831252" cy="2844549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4" y="3963201"/>
            <a:ext cx="8528773" cy="2487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" y="596900"/>
            <a:ext cx="5174992" cy="32410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5017" y="2796069"/>
            <a:ext cx="348966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1</a:t>
            </a:r>
            <a:r>
              <a:rPr lang="en-US" sz="1600" b="1" baseline="30000" dirty="0" smtClean="0"/>
              <a:t>st</a:t>
            </a:r>
            <a:r>
              <a:rPr lang="en-US" sz="1600" b="1" dirty="0" smtClean="0"/>
              <a:t> Anti-Symmetric Bending (ASB)</a:t>
            </a:r>
          </a:p>
          <a:p>
            <a:pPr algn="ctr"/>
            <a:r>
              <a:rPr lang="en-US" sz="1600" b="1" dirty="0" smtClean="0"/>
              <a:t>8.563Hz</a:t>
            </a:r>
            <a:endParaRPr lang="en-US" sz="1600" b="1" dirty="0" smtClean="0"/>
          </a:p>
          <a:p>
            <a:pPr algn="ctr"/>
            <a:r>
              <a:rPr lang="en-US" sz="1600" b="1" i="1" dirty="0" smtClean="0"/>
              <a:t>(BFF: ASB&amp; 8.37 </a:t>
            </a:r>
            <a:r>
              <a:rPr lang="en-US" sz="1600" b="1" i="1" dirty="0"/>
              <a:t>Hz)</a:t>
            </a:r>
          </a:p>
        </p:txBody>
      </p:sp>
    </p:spTree>
    <p:extLst>
      <p:ext uri="{BB962C8B-B14F-4D97-AF65-F5344CB8AC3E}">
        <p14:creationId xmlns:p14="http://schemas.microsoft.com/office/powerpoint/2010/main" val="90889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AS Torsion Mode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72" y="1110919"/>
            <a:ext cx="4106351" cy="2674016"/>
          </a:xfrm>
          <a:prstGeom prst="rect">
            <a:avLst/>
          </a:prstGeom>
        </p:spPr>
      </p:pic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9" y="4257104"/>
            <a:ext cx="8722343" cy="203934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" y="895125"/>
            <a:ext cx="4917030" cy="30380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5849" y="2902803"/>
            <a:ext cx="326855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Anti-Symmetric </a:t>
            </a:r>
            <a:r>
              <a:rPr lang="en-US" dirty="0"/>
              <a:t>torsion (AST)</a:t>
            </a:r>
          </a:p>
          <a:p>
            <a:r>
              <a:rPr lang="en-US" dirty="0" smtClean="0"/>
              <a:t>16.53 </a:t>
            </a:r>
            <a:r>
              <a:rPr lang="en-US" dirty="0"/>
              <a:t>Hz</a:t>
            </a:r>
          </a:p>
          <a:p>
            <a:r>
              <a:rPr lang="en-US" dirty="0" smtClean="0"/>
              <a:t>(BFF: ST&amp; 18.44 Hz)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SM Torsion Mode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30700"/>
            <a:ext cx="8382000" cy="212788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660" y="1132916"/>
            <a:ext cx="4111240" cy="2630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" y="901547"/>
            <a:ext cx="4956014" cy="3120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2279" y="2929750"/>
            <a:ext cx="288402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1st </a:t>
            </a:r>
            <a:r>
              <a:rPr lang="en-US" dirty="0" smtClean="0"/>
              <a:t>Symmetric </a:t>
            </a:r>
            <a:r>
              <a:rPr lang="en-US" dirty="0"/>
              <a:t>Torsion </a:t>
            </a:r>
            <a:r>
              <a:rPr lang="en-US" dirty="0" smtClean="0"/>
              <a:t>(ST</a:t>
            </a:r>
            <a:r>
              <a:rPr lang="en-US" dirty="0"/>
              <a:t>)</a:t>
            </a:r>
          </a:p>
          <a:p>
            <a:r>
              <a:rPr lang="en-US" dirty="0" smtClean="0"/>
              <a:t>17.34 </a:t>
            </a:r>
            <a:r>
              <a:rPr lang="en-US" dirty="0"/>
              <a:t>Hz</a:t>
            </a:r>
          </a:p>
          <a:p>
            <a:r>
              <a:rPr lang="en-US" dirty="0" smtClean="0"/>
              <a:t>(BFF: </a:t>
            </a:r>
            <a:r>
              <a:rPr lang="en-US" dirty="0"/>
              <a:t>AST </a:t>
            </a:r>
            <a:r>
              <a:rPr lang="en-US" dirty="0" smtClean="0"/>
              <a:t>&amp; 19.82 Hz)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SM Bending Mode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38600"/>
            <a:ext cx="8382000" cy="238986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36" y="885899"/>
            <a:ext cx="4014596" cy="2844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24932"/>
            <a:ext cx="4833576" cy="30485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2750403"/>
            <a:ext cx="305618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2nd  Symmetric Bending (SB)</a:t>
            </a:r>
          </a:p>
          <a:p>
            <a:r>
              <a:rPr lang="en-US" dirty="0" smtClean="0"/>
              <a:t>21.33 </a:t>
            </a:r>
            <a:r>
              <a:rPr lang="en-US" dirty="0"/>
              <a:t>Hz</a:t>
            </a:r>
          </a:p>
          <a:p>
            <a:r>
              <a:rPr lang="en-US" dirty="0" smtClean="0"/>
              <a:t>(BFF: SB&amp; 23.17 </a:t>
            </a:r>
            <a:r>
              <a:rPr lang="en-US" dirty="0"/>
              <a:t>Hz)</a:t>
            </a:r>
          </a:p>
        </p:txBody>
      </p:sp>
    </p:spTree>
    <p:extLst>
      <p:ext uri="{BB962C8B-B14F-4D97-AF65-F5344CB8AC3E}">
        <p14:creationId xmlns:p14="http://schemas.microsoft.com/office/powerpoint/2010/main" val="224916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T-Template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FFFFF"/>
      </a:accent1>
      <a:accent2>
        <a:srgbClr val="00AE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009D00"/>
      </a:accent6>
      <a:hlink>
        <a:srgbClr val="FC0128"/>
      </a:hlink>
      <a:folHlink>
        <a:srgbClr val="CECECE"/>
      </a:folHlink>
    </a:clrScheme>
    <a:fontScheme name="VT-Template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VT-Templat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-Template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28447</TotalTime>
  <Words>514</Words>
  <Application>Microsoft Office PowerPoint</Application>
  <PresentationFormat>On-screen Show (4:3)</PresentationFormat>
  <Paragraphs>149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VT-Template1</vt:lpstr>
      <vt:lpstr>VT Updated Slides for PAAW Project</vt:lpstr>
      <vt:lpstr>mAEWing1 FEM v1.0 and Mass estimates</vt:lpstr>
      <vt:lpstr>Main data</vt:lpstr>
      <vt:lpstr>Rigid plunge mode</vt:lpstr>
      <vt:lpstr>1st Sym Bending Mode</vt:lpstr>
      <vt:lpstr>1ST AS Bending Mode</vt:lpstr>
      <vt:lpstr>1ST AS Torsion Mode</vt:lpstr>
      <vt:lpstr>1st SM Torsion Mode</vt:lpstr>
      <vt:lpstr>2nd SM Bending Mode</vt:lpstr>
      <vt:lpstr>2nd ASM Bending Mode</vt:lpstr>
      <vt:lpstr>6 Rigid modes</vt:lpstr>
      <vt:lpstr>Uncertainties</vt:lpstr>
      <vt:lpstr>Summary</vt:lpstr>
    </vt:vector>
  </TitlesOfParts>
  <Company>Virginia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Updated Slides for PAAW Project</dc:title>
  <dc:creator>Wei Zhao</dc:creator>
  <cp:lastModifiedBy>Wei Zhao</cp:lastModifiedBy>
  <cp:revision>113</cp:revision>
  <cp:lastPrinted>2015-03-13T13:36:49Z</cp:lastPrinted>
  <dcterms:created xsi:type="dcterms:W3CDTF">2015-01-30T14:55:01Z</dcterms:created>
  <dcterms:modified xsi:type="dcterms:W3CDTF">2015-04-01T01:34:46Z</dcterms:modified>
</cp:coreProperties>
</file>